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9" r:id="rId2"/>
    <p:sldId id="258" r:id="rId3"/>
    <p:sldId id="256" r:id="rId4"/>
    <p:sldId id="257"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5" d="100"/>
          <a:sy n="85" d="100"/>
        </p:scale>
        <p:origin x="798" y="96"/>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4E10A-3467-44CC-9583-F2B722CFD8B2}" type="datetimeFigureOut">
              <a:rPr lang="en-US" smtClean="0"/>
              <a:t>10/31/2019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7338BE-08D7-4D9C-ABCA-E3C690CB5FFB}" type="slidenum">
              <a:rPr lang="en-US" smtClean="0"/>
              <a:t>‹#›</a:t>
            </a:fld>
            <a:endParaRPr lang="en-US"/>
          </a:p>
        </p:txBody>
      </p:sp>
    </p:spTree>
    <p:extLst>
      <p:ext uri="{BB962C8B-B14F-4D97-AF65-F5344CB8AC3E}">
        <p14:creationId xmlns:p14="http://schemas.microsoft.com/office/powerpoint/2010/main" val="1014271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Video games are among the most popular source of entertainment for the current youth generation. I researched the sector, and my findings indicated that violent video games are among the most popular type of games of all. . The audience or market target of these video producing companies and their product comprises mainly of the college students and teenagers. Youths seem to be addicted to these games as their sole source of entertainment and the only way to spend quality time with friends.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17338BE-08D7-4D9C-ABCA-E3C690CB5FFB}" type="slidenum">
              <a:rPr lang="en-US" smtClean="0"/>
              <a:t>2</a:t>
            </a:fld>
            <a:endParaRPr lang="en-US"/>
          </a:p>
        </p:txBody>
      </p:sp>
    </p:spTree>
    <p:extLst>
      <p:ext uri="{BB962C8B-B14F-4D97-AF65-F5344CB8AC3E}">
        <p14:creationId xmlns:p14="http://schemas.microsoft.com/office/powerpoint/2010/main" val="1881164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Exposure to violent video games can temporarily increase the aggression of the students through the activation of their aggressive domains . Video games require players to involve their minds and full attention during the process. As a result, their thoughts and feelings are occupied by the game as well as psychological arousal and overall behavior. The violent video games also assist in shaping of one's behavior, attitude, and encourages moral disengagement. Youths and teenagers tend to watch and copy the content of whatever material they get exposed to most of the time. Such imitations can lead to teenagers engaging in online wars, cyberbullying, and other criminal related complications.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17338BE-08D7-4D9C-ABCA-E3C690CB5FFB}" type="slidenum">
              <a:rPr lang="en-US" smtClean="0"/>
              <a:t>3</a:t>
            </a:fld>
            <a:endParaRPr lang="en-US"/>
          </a:p>
        </p:txBody>
      </p:sp>
    </p:spTree>
    <p:extLst>
      <p:ext uri="{BB962C8B-B14F-4D97-AF65-F5344CB8AC3E}">
        <p14:creationId xmlns:p14="http://schemas.microsoft.com/office/powerpoint/2010/main" val="182782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The government can put in place restrictions on the content of video games to be released. Gaming producers can also restrict  the purchasing of their product by  underaged children and students.  The major solutions to this nightmare lie with the youths who should self regulate themselves and spend little time Infront of the screen.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17338BE-08D7-4D9C-ABCA-E3C690CB5FFB}" type="slidenum">
              <a:rPr lang="en-US" smtClean="0"/>
              <a:t>4</a:t>
            </a:fld>
            <a:endParaRPr lang="en-US"/>
          </a:p>
        </p:txBody>
      </p:sp>
    </p:spTree>
    <p:extLst>
      <p:ext uri="{BB962C8B-B14F-4D97-AF65-F5344CB8AC3E}">
        <p14:creationId xmlns:p14="http://schemas.microsoft.com/office/powerpoint/2010/main" val="4137236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x.doi.org/10.3389%2Ffpsyg.2018.00736" TargetMode="External"/><Relationship Id="rId2" Type="http://schemas.openxmlformats.org/officeDocument/2006/relationships/hyperlink" Target="https://doi.org/10.1371/journal.pone.0111790" TargetMode="External"/><Relationship Id="rId1" Type="http://schemas.openxmlformats.org/officeDocument/2006/relationships/slideLayout" Target="../slideLayouts/slideLayout1.xml"/><Relationship Id="rId5" Type="http://schemas.openxmlformats.org/officeDocument/2006/relationships/hyperlink" Target="https://dx.doi.org/10.3389%2Ffpsyg.2019.00384" TargetMode="External"/><Relationship Id="rId4" Type="http://schemas.openxmlformats.org/officeDocument/2006/relationships/hyperlink" Target="https://digitalcommons.lsu.edu/gradschool_dissertations/2214?utm_source=digitalcommons.lsu.edu%2Fgradschool_dissertations%2F2214&amp;utm_medium=PDF&amp;utm_campaign=PDFCoverPag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FA751-1FAE-4036-9671-D551C07B8343}"/>
              </a:ext>
            </a:extLst>
          </p:cNvPr>
          <p:cNvSpPr>
            <a:spLocks noGrp="1"/>
          </p:cNvSpPr>
          <p:nvPr>
            <p:ph type="ctrTitle"/>
          </p:nvPr>
        </p:nvSpPr>
        <p:spPr>
          <a:xfrm>
            <a:off x="1241253" y="341817"/>
            <a:ext cx="7766936" cy="1646302"/>
          </a:xfrm>
        </p:spPr>
        <p:txBody>
          <a:bodyPr/>
          <a:lstStyle/>
          <a:p>
            <a:pPr algn="l"/>
            <a:r>
              <a:rPr lang="en-US" dirty="0"/>
              <a:t>Content</a:t>
            </a:r>
          </a:p>
        </p:txBody>
      </p:sp>
      <p:sp>
        <p:nvSpPr>
          <p:cNvPr id="3" name="Subtitle 2">
            <a:extLst>
              <a:ext uri="{FF2B5EF4-FFF2-40B4-BE49-F238E27FC236}">
                <a16:creationId xmlns:a16="http://schemas.microsoft.com/office/drawing/2014/main" id="{AF887836-5DF3-413C-BF34-FF3FF679DE19}"/>
              </a:ext>
            </a:extLst>
          </p:cNvPr>
          <p:cNvSpPr>
            <a:spLocks noGrp="1"/>
          </p:cNvSpPr>
          <p:nvPr>
            <p:ph type="subTitle" idx="1"/>
          </p:nvPr>
        </p:nvSpPr>
        <p:spPr>
          <a:xfrm>
            <a:off x="560770" y="2332101"/>
            <a:ext cx="7766936" cy="4355778"/>
          </a:xfrm>
        </p:spPr>
        <p:txBody>
          <a:bodyPr>
            <a:normAutofit/>
          </a:bodyPr>
          <a:lstStyle/>
          <a:p>
            <a:pPr marL="400050" indent="-400050" algn="l">
              <a:buFont typeface="+mj-lt"/>
              <a:buAutoNum type="romanLcPeriod"/>
            </a:pPr>
            <a:r>
              <a:rPr lang="en-US" sz="3200" dirty="0"/>
              <a:t>Video games industry.</a:t>
            </a:r>
          </a:p>
          <a:p>
            <a:pPr marL="400050" indent="-400050" algn="l">
              <a:buFont typeface="+mj-lt"/>
              <a:buAutoNum type="romanLcPeriod"/>
            </a:pPr>
            <a:r>
              <a:rPr lang="en-US" sz="3200" dirty="0"/>
              <a:t>Negative effects of violent video games.</a:t>
            </a:r>
          </a:p>
          <a:p>
            <a:pPr marL="400050" indent="-400050" algn="l">
              <a:buFont typeface="+mj-lt"/>
              <a:buAutoNum type="romanLcPeriod"/>
            </a:pPr>
            <a:r>
              <a:rPr lang="en-US" sz="3200" dirty="0"/>
              <a:t>Proposed solutions to the </a:t>
            </a:r>
          </a:p>
          <a:p>
            <a:pPr marL="400050" indent="-400050" algn="l">
              <a:buFont typeface="+mj-lt"/>
              <a:buAutoNum type="romanLcPeriod"/>
            </a:pPr>
            <a:r>
              <a:rPr lang="en-US" sz="3200" dirty="0"/>
              <a:t>References .</a:t>
            </a:r>
          </a:p>
        </p:txBody>
      </p:sp>
    </p:spTree>
    <p:extLst>
      <p:ext uri="{BB962C8B-B14F-4D97-AF65-F5344CB8AC3E}">
        <p14:creationId xmlns:p14="http://schemas.microsoft.com/office/powerpoint/2010/main" val="2151573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BC75-B344-49BB-A715-FC9902E3DC6D}"/>
              </a:ext>
            </a:extLst>
          </p:cNvPr>
          <p:cNvSpPr>
            <a:spLocks noGrp="1"/>
          </p:cNvSpPr>
          <p:nvPr>
            <p:ph type="title"/>
          </p:nvPr>
        </p:nvSpPr>
        <p:spPr>
          <a:xfrm>
            <a:off x="113808" y="1162492"/>
            <a:ext cx="8596668" cy="1320800"/>
          </a:xfrm>
        </p:spPr>
        <p:txBody>
          <a:bodyPr/>
          <a:lstStyle/>
          <a:p>
            <a:r>
              <a:rPr lang="en-US" dirty="0"/>
              <a:t>Video Games Industry </a:t>
            </a:r>
          </a:p>
        </p:txBody>
      </p:sp>
      <p:sp>
        <p:nvSpPr>
          <p:cNvPr id="3" name="Content Placeholder 2">
            <a:extLst>
              <a:ext uri="{FF2B5EF4-FFF2-40B4-BE49-F238E27FC236}">
                <a16:creationId xmlns:a16="http://schemas.microsoft.com/office/drawing/2014/main" id="{FBA460A6-2938-4EEB-834A-57945875E5F3}"/>
              </a:ext>
            </a:extLst>
          </p:cNvPr>
          <p:cNvSpPr>
            <a:spLocks noGrp="1"/>
          </p:cNvSpPr>
          <p:nvPr>
            <p:ph idx="1"/>
          </p:nvPr>
        </p:nvSpPr>
        <p:spPr>
          <a:xfrm>
            <a:off x="113808" y="2692218"/>
            <a:ext cx="6393318" cy="3003290"/>
          </a:xfrm>
        </p:spPr>
        <p:txBody>
          <a:bodyPr>
            <a:normAutofit/>
          </a:bodyPr>
          <a:lstStyle/>
          <a:p>
            <a:pPr>
              <a:buFont typeface="Wingdings" panose="05000000000000000000" pitchFamily="2" charset="2"/>
              <a:buChar char="Ø"/>
            </a:pPr>
            <a:r>
              <a:rPr lang="en-US" sz="2400" dirty="0"/>
              <a:t>Growth of the gaming Industry</a:t>
            </a:r>
          </a:p>
          <a:p>
            <a:pPr>
              <a:buFont typeface="Wingdings" panose="05000000000000000000" pitchFamily="2" charset="2"/>
              <a:buChar char="Ø"/>
            </a:pPr>
            <a:r>
              <a:rPr lang="en-US" sz="2400" dirty="0"/>
              <a:t>Types of video games.</a:t>
            </a:r>
          </a:p>
          <a:p>
            <a:pPr>
              <a:buFont typeface="Wingdings" panose="05000000000000000000" pitchFamily="2" charset="2"/>
              <a:buChar char="Ø"/>
            </a:pPr>
            <a:r>
              <a:rPr lang="en-US" sz="2400" dirty="0"/>
              <a:t>Target market for video games.</a:t>
            </a:r>
          </a:p>
        </p:txBody>
      </p:sp>
      <p:pic>
        <p:nvPicPr>
          <p:cNvPr id="3074" name="Picture 2" descr="Related image">
            <a:extLst>
              <a:ext uri="{FF2B5EF4-FFF2-40B4-BE49-F238E27FC236}">
                <a16:creationId xmlns:a16="http://schemas.microsoft.com/office/drawing/2014/main" id="{EF2880BF-008E-4901-8163-564970E338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9395" y="1"/>
            <a:ext cx="5408634" cy="269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52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9089-2D8B-4639-84F3-6A4B1CC3C8F9}"/>
              </a:ext>
            </a:extLst>
          </p:cNvPr>
          <p:cNvSpPr>
            <a:spLocks noGrp="1"/>
          </p:cNvSpPr>
          <p:nvPr>
            <p:ph type="ctrTitle"/>
          </p:nvPr>
        </p:nvSpPr>
        <p:spPr>
          <a:xfrm>
            <a:off x="645830" y="-159659"/>
            <a:ext cx="4330207" cy="1945929"/>
          </a:xfrm>
        </p:spPr>
        <p:txBody>
          <a:bodyPr/>
          <a:lstStyle/>
          <a:p>
            <a:pPr algn="l"/>
            <a:r>
              <a:rPr lang="en-US" sz="2400" dirty="0"/>
              <a:t>Negative effects of Violent Video Games:</a:t>
            </a:r>
          </a:p>
        </p:txBody>
      </p:sp>
      <p:sp>
        <p:nvSpPr>
          <p:cNvPr id="3" name="Subtitle 2">
            <a:extLst>
              <a:ext uri="{FF2B5EF4-FFF2-40B4-BE49-F238E27FC236}">
                <a16:creationId xmlns:a16="http://schemas.microsoft.com/office/drawing/2014/main" id="{BF27268D-B3D7-462B-8DA7-707A3C3F2FC4}"/>
              </a:ext>
            </a:extLst>
          </p:cNvPr>
          <p:cNvSpPr>
            <a:spLocks noGrp="1"/>
          </p:cNvSpPr>
          <p:nvPr>
            <p:ph type="subTitle" idx="1"/>
          </p:nvPr>
        </p:nvSpPr>
        <p:spPr>
          <a:xfrm>
            <a:off x="273691" y="3522205"/>
            <a:ext cx="7766936" cy="2804168"/>
          </a:xfrm>
        </p:spPr>
        <p:txBody>
          <a:bodyPr>
            <a:normAutofit/>
          </a:bodyPr>
          <a:lstStyle/>
          <a:p>
            <a:pPr marL="285750" indent="-285750" algn="l">
              <a:buFont typeface="Wingdings" panose="05000000000000000000" pitchFamily="2" charset="2"/>
              <a:buChar char="ü"/>
            </a:pPr>
            <a:r>
              <a:rPr lang="en-US" sz="2800" dirty="0"/>
              <a:t>It promotes aggression.</a:t>
            </a:r>
          </a:p>
          <a:p>
            <a:pPr marL="285750" indent="-285750" algn="l">
              <a:buFont typeface="Wingdings" panose="05000000000000000000" pitchFamily="2" charset="2"/>
              <a:buChar char="ü"/>
            </a:pPr>
            <a:r>
              <a:rPr lang="en-US" sz="2800" dirty="0"/>
              <a:t>Develops negative personal attitude.</a:t>
            </a:r>
          </a:p>
          <a:p>
            <a:pPr marL="285750" indent="-285750" algn="l">
              <a:buFont typeface="Wingdings" panose="05000000000000000000" pitchFamily="2" charset="2"/>
              <a:buChar char="ü"/>
            </a:pPr>
            <a:r>
              <a:rPr lang="en-US" sz="2800" dirty="0"/>
              <a:t>Encourages moral disengagement.</a:t>
            </a:r>
          </a:p>
          <a:p>
            <a:pPr marL="285750" indent="-285750" algn="l">
              <a:buFont typeface="Wingdings" panose="05000000000000000000" pitchFamily="2" charset="2"/>
              <a:buChar char="ü"/>
            </a:pPr>
            <a:r>
              <a:rPr lang="en-US" sz="2800" dirty="0"/>
              <a:t>Reduces one’s empathy levels.</a:t>
            </a:r>
          </a:p>
        </p:txBody>
      </p:sp>
      <p:pic>
        <p:nvPicPr>
          <p:cNvPr id="1028" name="Picture 4" descr="Image result for effects of violent video games">
            <a:extLst>
              <a:ext uri="{FF2B5EF4-FFF2-40B4-BE49-F238E27FC236}">
                <a16:creationId xmlns:a16="http://schemas.microsoft.com/office/drawing/2014/main" id="{9737964E-5565-4A4C-8581-F8FA10D1A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8434" y="531628"/>
            <a:ext cx="5340316" cy="2990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273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69C77-DD25-49FE-AD47-E98A7E8D08A8}"/>
              </a:ext>
            </a:extLst>
          </p:cNvPr>
          <p:cNvSpPr>
            <a:spLocks noGrp="1"/>
          </p:cNvSpPr>
          <p:nvPr>
            <p:ph type="ctrTitle"/>
          </p:nvPr>
        </p:nvSpPr>
        <p:spPr>
          <a:xfrm>
            <a:off x="-1384990" y="638124"/>
            <a:ext cx="6701269" cy="1646302"/>
          </a:xfrm>
        </p:spPr>
        <p:txBody>
          <a:bodyPr/>
          <a:lstStyle/>
          <a:p>
            <a:r>
              <a:rPr lang="en-US" sz="4400" dirty="0"/>
              <a:t>Proposed solutions</a:t>
            </a:r>
          </a:p>
        </p:txBody>
      </p:sp>
      <p:sp>
        <p:nvSpPr>
          <p:cNvPr id="3" name="Subtitle 2">
            <a:extLst>
              <a:ext uri="{FF2B5EF4-FFF2-40B4-BE49-F238E27FC236}">
                <a16:creationId xmlns:a16="http://schemas.microsoft.com/office/drawing/2014/main" id="{64430032-FEE2-43DB-8833-9997358C065F}"/>
              </a:ext>
            </a:extLst>
          </p:cNvPr>
          <p:cNvSpPr>
            <a:spLocks noGrp="1"/>
          </p:cNvSpPr>
          <p:nvPr>
            <p:ph type="subTitle" idx="1"/>
          </p:nvPr>
        </p:nvSpPr>
        <p:spPr>
          <a:xfrm>
            <a:off x="411914" y="3274656"/>
            <a:ext cx="7766936" cy="3328162"/>
          </a:xfrm>
        </p:spPr>
        <p:txBody>
          <a:bodyPr>
            <a:normAutofit/>
          </a:bodyPr>
          <a:lstStyle/>
          <a:p>
            <a:pPr marL="285750" indent="-285750" algn="l">
              <a:buFont typeface="Wingdings" panose="05000000000000000000" pitchFamily="2" charset="2"/>
              <a:buChar char="ü"/>
            </a:pPr>
            <a:r>
              <a:rPr lang="en-US" sz="2400" dirty="0"/>
              <a:t>Self Regulation.</a:t>
            </a:r>
          </a:p>
          <a:p>
            <a:pPr marL="285750" indent="-285750" algn="l">
              <a:buFont typeface="Wingdings" panose="05000000000000000000" pitchFamily="2" charset="2"/>
              <a:buChar char="ü"/>
            </a:pPr>
            <a:r>
              <a:rPr lang="en-US" sz="2400" dirty="0"/>
              <a:t>Legislation by the Government.</a:t>
            </a:r>
          </a:p>
          <a:p>
            <a:pPr marL="285750" indent="-285750" algn="l">
              <a:buFont typeface="Wingdings" panose="05000000000000000000" pitchFamily="2" charset="2"/>
              <a:buChar char="ü"/>
            </a:pPr>
            <a:r>
              <a:rPr lang="en-US" sz="2400" dirty="0"/>
              <a:t>Content regulation by the producer.</a:t>
            </a:r>
          </a:p>
          <a:p>
            <a:pPr marL="285750" indent="-285750" algn="l">
              <a:buFont typeface="Wingdings" panose="05000000000000000000" pitchFamily="2" charset="2"/>
              <a:buChar char="ü"/>
            </a:pPr>
            <a:r>
              <a:rPr lang="en-US" sz="2400" dirty="0"/>
              <a:t>Diversion to cocurricular activities.</a:t>
            </a:r>
          </a:p>
        </p:txBody>
      </p:sp>
      <p:pic>
        <p:nvPicPr>
          <p:cNvPr id="2050" name="Picture 2" descr="Image result for basketball">
            <a:extLst>
              <a:ext uri="{FF2B5EF4-FFF2-40B4-BE49-F238E27FC236}">
                <a16:creationId xmlns:a16="http://schemas.microsoft.com/office/drawing/2014/main" id="{917CAA8A-79B7-463E-BCAD-8117190C4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266"/>
            <a:ext cx="5025655" cy="4018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23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0828E-17E4-48BA-804D-B1AFF35E746B}"/>
              </a:ext>
            </a:extLst>
          </p:cNvPr>
          <p:cNvSpPr>
            <a:spLocks noGrp="1"/>
          </p:cNvSpPr>
          <p:nvPr>
            <p:ph type="ctrTitle"/>
          </p:nvPr>
        </p:nvSpPr>
        <p:spPr>
          <a:xfrm>
            <a:off x="1007336" y="63966"/>
            <a:ext cx="7766936" cy="839801"/>
          </a:xfrm>
        </p:spPr>
        <p:txBody>
          <a:bodyPr/>
          <a:lstStyle/>
          <a:p>
            <a:pPr algn="ctr"/>
            <a:r>
              <a:rPr lang="en-US" dirty="0"/>
              <a:t>References</a:t>
            </a:r>
          </a:p>
        </p:txBody>
      </p:sp>
      <p:sp>
        <p:nvSpPr>
          <p:cNvPr id="3" name="Subtitle 2">
            <a:extLst>
              <a:ext uri="{FF2B5EF4-FFF2-40B4-BE49-F238E27FC236}">
                <a16:creationId xmlns:a16="http://schemas.microsoft.com/office/drawing/2014/main" id="{D0BCC06B-C969-4D9F-8FE4-EC1AF611654E}"/>
              </a:ext>
            </a:extLst>
          </p:cNvPr>
          <p:cNvSpPr>
            <a:spLocks noGrp="1"/>
          </p:cNvSpPr>
          <p:nvPr>
            <p:ph type="subTitle" idx="1"/>
          </p:nvPr>
        </p:nvSpPr>
        <p:spPr>
          <a:xfrm>
            <a:off x="1411374" y="903767"/>
            <a:ext cx="7766936" cy="5667154"/>
          </a:xfrm>
        </p:spPr>
        <p:txBody>
          <a:bodyPr>
            <a:normAutofit fontScale="92500" lnSpcReduction="20000"/>
          </a:bodyPr>
          <a:lstStyle/>
          <a:p>
            <a:r>
              <a:rPr lang="en-US" dirty="0"/>
              <a:t>Barton, E. K. (2014). Game over Legal response to video game violence. </a:t>
            </a:r>
            <a:r>
              <a:rPr lang="en-US" i="1" dirty="0"/>
              <a:t>Notre Dame Journal of </a:t>
            </a:r>
            <a:endParaRPr lang="en-US" dirty="0"/>
          </a:p>
          <a:p>
            <a:r>
              <a:rPr lang="en-US" i="1" dirty="0"/>
              <a:t>Law, Ethics &amp; Public Policy</a:t>
            </a:r>
            <a:r>
              <a:rPr lang="en-US" dirty="0"/>
              <a:t>, 16(1), 133-171</a:t>
            </a:r>
          </a:p>
          <a:p>
            <a:r>
              <a:rPr lang="en-US" dirty="0" err="1"/>
              <a:t>Hollingdale</a:t>
            </a:r>
            <a:r>
              <a:rPr lang="en-US" dirty="0"/>
              <a:t>, J. (2014). The effect of online violent video games on levels of aggression. </a:t>
            </a:r>
            <a:r>
              <a:rPr lang="en-US" i="1" dirty="0"/>
              <a:t>PLOS </a:t>
            </a:r>
            <a:endParaRPr lang="en-US" dirty="0"/>
          </a:p>
          <a:p>
            <a:r>
              <a:rPr lang="en-US" i="1" dirty="0"/>
              <a:t>ONE,</a:t>
            </a:r>
            <a:r>
              <a:rPr lang="en-US" dirty="0"/>
              <a:t> 9(11), </a:t>
            </a:r>
            <a:r>
              <a:rPr lang="en-US" u="sng" dirty="0">
                <a:hlinkClick r:id="rId2"/>
              </a:rPr>
              <a:t>doi.org/10.1371/journal.pone.0111790</a:t>
            </a:r>
            <a:endParaRPr lang="en-US" dirty="0"/>
          </a:p>
          <a:p>
            <a:r>
              <a:rPr lang="en-US" dirty="0" err="1"/>
              <a:t>Kimming</a:t>
            </a:r>
            <a:r>
              <a:rPr lang="en-US" dirty="0"/>
              <a:t>, A. S., </a:t>
            </a:r>
            <a:r>
              <a:rPr lang="en-US" dirty="0" err="1"/>
              <a:t>Andringa</a:t>
            </a:r>
            <a:r>
              <a:rPr lang="en-US" dirty="0"/>
              <a:t>, G., &amp; </a:t>
            </a:r>
            <a:r>
              <a:rPr lang="en-US" dirty="0" err="1"/>
              <a:t>Derntl</a:t>
            </a:r>
            <a:r>
              <a:rPr lang="en-US" dirty="0"/>
              <a:t>, B. (2018). Potential adverse effects of violent video </a:t>
            </a:r>
          </a:p>
          <a:p>
            <a:r>
              <a:rPr lang="en-US" dirty="0"/>
              <a:t>gaming: Interpersonal-Affective traits are rather impaired than disinhibition in young adults. </a:t>
            </a:r>
            <a:r>
              <a:rPr lang="en-US" i="1" dirty="0"/>
              <a:t>Frontiers in Psychology</a:t>
            </a:r>
            <a:r>
              <a:rPr lang="en-US" dirty="0"/>
              <a:t>, 9(736), </a:t>
            </a:r>
            <a:r>
              <a:rPr lang="en-US" dirty="0" err="1"/>
              <a:t>doi</a:t>
            </a:r>
            <a:r>
              <a:rPr lang="en-US" dirty="0"/>
              <a:t>: </a:t>
            </a:r>
            <a:r>
              <a:rPr lang="en-US" u="sng" dirty="0">
                <a:hlinkClick r:id="rId3"/>
              </a:rPr>
              <a:t>10.3389/fpsyg.2018.00736</a:t>
            </a:r>
            <a:endParaRPr lang="en-US" dirty="0"/>
          </a:p>
          <a:p>
            <a:r>
              <a:rPr lang="en-US" dirty="0"/>
              <a:t>Meyers, S. K. (2002). Television and video game violence: age differences and the combined </a:t>
            </a:r>
          </a:p>
          <a:p>
            <a:r>
              <a:rPr lang="en-US" dirty="0"/>
              <a:t>effects of passive and interactive violent media. </a:t>
            </a:r>
            <a:r>
              <a:rPr lang="en-US" i="1" dirty="0"/>
              <a:t>LSU Doctoral Dissertations</a:t>
            </a:r>
            <a:r>
              <a:rPr lang="en-US" dirty="0"/>
              <a:t>. Retrieved from </a:t>
            </a:r>
            <a:r>
              <a:rPr lang="en-US" dirty="0">
                <a:hlinkClick r:id="rId4"/>
              </a:rPr>
              <a:t>https://digitalcommons.lsu.edu/gradschool_dissertations/2214</a:t>
            </a:r>
            <a:endParaRPr lang="en-US" dirty="0"/>
          </a:p>
          <a:p>
            <a:r>
              <a:rPr lang="en-US" dirty="0"/>
              <a:t>Shao, R &amp; Wang, Y. (2019). The relation of violent video games to adolescent aggression: An </a:t>
            </a:r>
          </a:p>
          <a:p>
            <a:r>
              <a:rPr lang="en-US" dirty="0"/>
              <a:t>examination of moderated mediation effect</a:t>
            </a:r>
            <a:r>
              <a:rPr lang="en-US" i="1" dirty="0"/>
              <a:t>. Frontiers in Psychology</a:t>
            </a:r>
            <a:r>
              <a:rPr lang="en-US" dirty="0"/>
              <a:t>, 10(384). </a:t>
            </a:r>
            <a:r>
              <a:rPr lang="en-US" dirty="0" err="1"/>
              <a:t>doi</a:t>
            </a:r>
            <a:r>
              <a:rPr lang="en-US" dirty="0"/>
              <a:t>: </a:t>
            </a:r>
            <a:r>
              <a:rPr lang="en-US" u="sng" dirty="0">
                <a:hlinkClick r:id="rId5"/>
              </a:rPr>
              <a:t>10.3389/fpsyg.2019.00384</a:t>
            </a:r>
            <a:endParaRPr lang="en-US" dirty="0"/>
          </a:p>
          <a:p>
            <a:pPr algn="l"/>
            <a:endParaRPr lang="en-US" dirty="0"/>
          </a:p>
        </p:txBody>
      </p:sp>
    </p:spTree>
    <p:extLst>
      <p:ext uri="{BB962C8B-B14F-4D97-AF65-F5344CB8AC3E}">
        <p14:creationId xmlns:p14="http://schemas.microsoft.com/office/powerpoint/2010/main" val="24716957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TotalTime>
  <Words>462</Words>
  <Application>Microsoft Office PowerPoint</Application>
  <PresentationFormat>Widescreen</PresentationFormat>
  <Paragraphs>36</Paragraphs>
  <Slides>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Times New Roman</vt:lpstr>
      <vt:lpstr>Trebuchet MS</vt:lpstr>
      <vt:lpstr>Wingdings</vt:lpstr>
      <vt:lpstr>Wingdings 3</vt:lpstr>
      <vt:lpstr>Facet</vt:lpstr>
      <vt:lpstr>Content</vt:lpstr>
      <vt:lpstr>Video Games Industry </vt:lpstr>
      <vt:lpstr>Negative effects of Violent Video Games:</vt:lpstr>
      <vt:lpstr>Proposed solutions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Violent Video Games</dc:title>
  <dc:creator>Benedict Adeya</dc:creator>
  <cp:lastModifiedBy>Benedict Adeya</cp:lastModifiedBy>
  <cp:revision>19</cp:revision>
  <dcterms:created xsi:type="dcterms:W3CDTF">2019-10-31T13:38:28Z</dcterms:created>
  <dcterms:modified xsi:type="dcterms:W3CDTF">2019-10-31T14:44:41Z</dcterms:modified>
</cp:coreProperties>
</file>